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/>
    <p:restoredTop sz="94660"/>
  </p:normalViewPr>
  <p:slideViewPr>
    <p:cSldViewPr snapToGrid="0">
      <p:cViewPr varScale="1">
        <p:scale>
          <a:sx n="91" d="100"/>
          <a:sy n="91" d="100"/>
        </p:scale>
        <p:origin x="-1242" y="-11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E2DD1C9-4BB6-422A-8F34-C157EA500BD9}" type="datetime1">
              <a:rPr lang="en-US"/>
              <a:pPr lvl="0"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5A997E4-EE34-411C-9FF1-22B934EF533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070" b="88501"/>
          <a:stretch/>
        </p:blipFill>
        <p:spPr>
          <a:xfrm flipH="1">
            <a:off x="0" y="0"/>
            <a:ext cx="9144000" cy="12872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/>
          <a:srcRect r="114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/>
          <p:nvPr/>
        </p:nvSpPr>
        <p:spPr>
          <a:xfrm>
            <a:off x="0" y="1534531"/>
            <a:ext cx="4761077" cy="788332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5400" b="1" dirty="0">
                <a:ln w="9525"/>
                <a:solidFill>
                  <a:srgbClr val="EB752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Эпилепсия.</a:t>
            </a:r>
            <a:endParaRPr lang="ru-RU" sz="5400" b="1" dirty="0">
              <a:solidFill>
                <a:srgbClr val="EB752B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9525" y="5853986"/>
            <a:ext cx="3207399" cy="36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370086" y="5737354"/>
            <a:ext cx="2497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 b="1" i="1" dirty="0">
              <a:ln w="1270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miter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A6A538-CD6B-4C34-9B46-511B597DE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546" y="2929084"/>
            <a:ext cx="7888908" cy="999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188A03-4489-40A9-B1C4-620F4AF30B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335" y="3756187"/>
            <a:ext cx="7888908" cy="999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2FA1ED-27D1-43C8-95CE-8910FEA0D5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94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1CE4B-26EF-4973-B9B9-C9641B77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Первая помощь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4F2015-43A9-4CEB-A381-6C326E8D2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627" y="1342181"/>
            <a:ext cx="8626588" cy="145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E5E56C2-BD2B-4B89-9247-D54D5173AC65}"/>
              </a:ext>
            </a:extLst>
          </p:cNvPr>
          <p:cNvSpPr/>
          <p:nvPr/>
        </p:nvSpPr>
        <p:spPr>
          <a:xfrm>
            <a:off x="4336741" y="2979482"/>
            <a:ext cx="4572000" cy="2025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Запомни!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Достаточно просунуть  в рот  полоску ткани или резиновый предмет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D38CA-11D4-46C4-9DD8-5D9811A737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509" y="2575155"/>
            <a:ext cx="4194412" cy="456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32DD7A-1261-41FC-93A0-61A462754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8617">
            <a:off x="628651" y="4316382"/>
            <a:ext cx="3383647" cy="225576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1D5F940-C51B-42D8-90BC-B2DEAC60C39D}"/>
              </a:ext>
            </a:extLst>
          </p:cNvPr>
          <p:cNvCxnSpPr>
            <a:cxnSpLocks/>
          </p:cNvCxnSpPr>
          <p:nvPr/>
        </p:nvCxnSpPr>
        <p:spPr>
          <a:xfrm>
            <a:off x="1231581" y="4740741"/>
            <a:ext cx="2130395" cy="15501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34248A3-B6C0-4D56-8EF4-63D1B5A26A53}"/>
              </a:ext>
            </a:extLst>
          </p:cNvPr>
          <p:cNvCxnSpPr>
            <a:cxnSpLocks/>
          </p:cNvCxnSpPr>
          <p:nvPr/>
        </p:nvCxnSpPr>
        <p:spPr>
          <a:xfrm flipH="1">
            <a:off x="945269" y="4596446"/>
            <a:ext cx="2249523" cy="16956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BFEE8E42-508A-4121-AA8C-6FCD2A2F244D}"/>
              </a:ext>
            </a:extLst>
          </p:cNvPr>
          <p:cNvSpPr/>
          <p:nvPr/>
        </p:nvSpPr>
        <p:spPr>
          <a:xfrm>
            <a:off x="4336741" y="5326602"/>
            <a:ext cx="4416642" cy="1053071"/>
          </a:xfrm>
          <a:prstGeom prst="round2Diag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Будь внимателен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превращай носовой платок в кляп, а резиновый предмет в затычку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8632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98CF20-63AB-4F87-AF69-87AECA5B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Помощь после окончания приступа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A0C4DB-BF12-46F4-8726-A227EAF86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2555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После прекращения судорог и восстановления спокойного дыхания к больному постепенно возвращается сознание, но он не узнает окружающих, не может понять, как оказался на этом месте, речь его замедлена и бессвязна, от него нельзя добиться вразумительных ответов. Однако он способен уже встать и самостоятельно передвигаться.</a:t>
            </a:r>
            <a:endParaRPr lang="ru-RU" sz="2400" dirty="0"/>
          </a:p>
          <a:p>
            <a:pPr>
              <a:buNone/>
            </a:pPr>
            <a:r>
              <a:rPr lang="ru-RU" sz="2600" dirty="0"/>
              <a:t>       </a:t>
            </a:r>
          </a:p>
          <a:p>
            <a:pPr algn="ctr">
              <a:buNone/>
            </a:pPr>
            <a:r>
              <a:rPr lang="ru-RU" sz="2600" dirty="0"/>
              <a:t>    </a:t>
            </a:r>
            <a:r>
              <a:rPr lang="ru-RU" sz="2600" b="1" i="1" dirty="0"/>
              <a:t>Запомни!</a:t>
            </a:r>
          </a:p>
          <a:p>
            <a:pPr algn="ctr">
              <a:buNone/>
            </a:pPr>
            <a:r>
              <a:rPr lang="ru-RU" sz="2600" b="1" i="1" dirty="0"/>
              <a:t> Нельзя отпускать больного сразу после окончания приступа.</a:t>
            </a:r>
          </a:p>
          <a:p>
            <a:pPr algn="ctr">
              <a:buNone/>
            </a:pPr>
            <a:r>
              <a:rPr lang="ru-RU" sz="2600" b="1" i="1" dirty="0"/>
              <a:t>  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34C87EF-F329-4B50-B91E-5D3687ED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7208" y="1825624"/>
            <a:ext cx="3497802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/>
              <a:t>Он нуждается в кратковременном глубоком сне. Его дыхание выравнивается, судорожные подёргивания исчезают, лицо розовеет. Только после 2-3 часов глубокого сна можно быть уверенным в полном прекращении приступа и безопасности больного.</a:t>
            </a:r>
          </a:p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39C528C-B908-46F6-A31C-B27FC3F5475D}"/>
              </a:ext>
            </a:extLst>
          </p:cNvPr>
          <p:cNvSpPr/>
          <p:nvPr/>
        </p:nvSpPr>
        <p:spPr>
          <a:xfrm>
            <a:off x="628650" y="5677592"/>
            <a:ext cx="7886698" cy="998742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 всех случаях эпилептического припадка необходимо вызвать </a:t>
            </a:r>
          </a:p>
          <a:p>
            <a:pPr algn="ctr"/>
            <a:r>
              <a:rPr lang="ru-RU" sz="2000" b="1" dirty="0"/>
              <a:t>«Скорую помощь»</a:t>
            </a:r>
          </a:p>
        </p:txBody>
      </p:sp>
    </p:spTree>
    <p:extLst>
      <p:ext uri="{BB962C8B-B14F-4D97-AF65-F5344CB8AC3E}">
        <p14:creationId xmlns:p14="http://schemas.microsoft.com/office/powerpoint/2010/main" xmlns="" val="300947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6292F-72F5-49E9-ABB1-FDC3C5A6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6712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ЧЕТЫРЕ ЗАПОВЕДИ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УМЕНЬШИТЬ ВЕРОЯТНОСТЬ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ЭПИЛЕПТИЧЕСКОГО ПРИПАДКА</a:t>
            </a:r>
            <a:b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3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D4E947-C117-41CC-9A12-F3BF940D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00326"/>
            <a:ext cx="6500118" cy="47565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Заповедь первая</a:t>
            </a:r>
            <a:r>
              <a:rPr lang="ru-RU" dirty="0"/>
              <a:t>. Регулярно принимать лекарства, назначенные врачом, отнюдь не бесполезное занятие. (Больные, забывшие о своих приступах, — не такая уж большая редкость.)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вторая</a:t>
            </a:r>
            <a:r>
              <a:rPr lang="ru-RU" dirty="0"/>
              <a:t>. Прием алкоголя и курение - недопустимы! (лучшую провокацию приступа трудно придумать.)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третья</a:t>
            </a:r>
            <a:r>
              <a:rPr lang="ru-RU" dirty="0"/>
              <a:t>. Ни в коем случае нельзя упрекать больного в его болезни. (подобный моральный садизм только спровоцирует новый приступ.)</a:t>
            </a:r>
          </a:p>
          <a:p>
            <a:r>
              <a:rPr lang="ru-RU" dirty="0">
                <a:solidFill>
                  <a:srgbClr val="FF0000"/>
                </a:solidFill>
              </a:rPr>
              <a:t>Заповедь четвертая</a:t>
            </a:r>
            <a:r>
              <a:rPr lang="ru-RU" dirty="0"/>
              <a:t>. Если приступ возник впервые в жизни, нужно как можно скорее обратиться к врачу. (Попытка скрыть недуг может обернуться очень большой бедой.)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8D38A-3B2E-4307-8F7C-686D7709C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869" b="90724" l="1760" r="97654">
                        <a14:foregroundMark x1="27077" y1="39450" x2="27077" y2="39450"/>
                        <a14:foregroundMark x1="31672" y1="33435" x2="31672" y2="33435"/>
                        <a14:foregroundMark x1="37634" y1="38940" x2="37634" y2="38940"/>
                        <a14:foregroundMark x1="32454" y1="45056" x2="32454" y2="45056"/>
                        <a14:foregroundMark x1="33138" y1="46483" x2="33138" y2="46483"/>
                        <a14:foregroundMark x1="33138" y1="46585" x2="33138" y2="46585"/>
                        <a14:foregroundMark x1="31965" y1="46891" x2="30890" y2="46177"/>
                        <a14:foregroundMark x1="69501" y1="61774" x2="69501" y2="61774"/>
                        <a14:foregroundMark x1="70381" y1="63201" x2="71457" y2="62997"/>
                        <a14:foregroundMark x1="73118" y1="62997" x2="73118" y2="62997"/>
                        <a14:foregroundMark x1="91496" y1="65545" x2="91496" y2="65545"/>
                        <a14:foregroundMark x1="97654" y1="44546" x2="97654" y2="44546"/>
                        <a14:foregroundMark x1="33627" y1="16310" x2="33627" y2="16310"/>
                        <a14:foregroundMark x1="5767" y1="46585" x2="5767" y2="46585"/>
                        <a14:foregroundMark x1="13490" y1="67482" x2="13490" y2="67482"/>
                        <a14:foregroundMark x1="15738" y1="73700" x2="15738" y2="73700"/>
                        <a14:foregroundMark x1="17400" y1="69419" x2="17400" y2="69419"/>
                        <a14:foregroundMark x1="9775" y1="59633" x2="9775" y2="59633"/>
                        <a14:foregroundMark x1="74096" y1="31600" x2="74096" y2="31600"/>
                        <a14:foregroundMark x1="73509" y1="22018" x2="73509" y2="22018"/>
                        <a14:foregroundMark x1="54057" y1="10703" x2="54057" y2="10703"/>
                        <a14:foregroundMark x1="42522" y1="21509" x2="42522" y2="21509"/>
                        <a14:foregroundMark x1="51711" y1="9072" x2="51711" y2="9072"/>
                        <a14:foregroundMark x1="64321" y1="38328" x2="64321" y2="38328"/>
                        <a14:foregroundMark x1="58944" y1="37513" x2="58944" y2="37513"/>
                        <a14:foregroundMark x1="53568" y1="54332" x2="53568" y2="54332"/>
                        <a14:foregroundMark x1="50635" y1="50866" x2="50635" y2="50866"/>
                        <a14:foregroundMark x1="55132" y1="36493" x2="55132" y2="36493"/>
                        <a14:foregroundMark x1="62659" y1="30581" x2="62659" y2="30581"/>
                        <a14:foregroundMark x1="95406" y1="58410" x2="95406" y2="58410"/>
                        <a14:foregroundMark x1="96774" y1="66055" x2="96774" y2="66055"/>
                        <a14:foregroundMark x1="50147" y1="27931" x2="50147" y2="27931"/>
                        <a14:foregroundMark x1="47801" y1="16820" x2="47801" y2="16820"/>
                        <a14:foregroundMark x1="54741" y1="25790" x2="54741" y2="25790"/>
                        <a14:foregroundMark x1="24438" y1="26198" x2="24438" y2="26198"/>
                        <a14:foregroundMark x1="1760" y1="46075" x2="1857" y2="46585"/>
                        <a14:foregroundMark x1="41056" y1="90724" x2="44282" y2="90010"/>
                        <a14:foregroundMark x1="96774" y1="47299" x2="96774" y2="47299"/>
                        <a14:backgroundMark x1="61584" y1="26707" x2="61584" y2="26707"/>
                        <a14:backgroundMark x1="56696" y1="34659" x2="56696" y2="34659"/>
                        <a14:backgroundMark x1="26784" y1="26707" x2="26784" y2="26707"/>
                        <a14:backgroundMark x1="28446" y1="27217" x2="35777" y2="27727"/>
                        <a14:backgroundMark x1="35777" y1="27727" x2="37243" y2="24159"/>
                        <a14:backgroundMark x1="51890" y1="27931" x2="56207" y2="31498"/>
                        <a14:backgroundMark x1="51026" y1="27217" x2="51890" y2="27931"/>
                        <a14:backgroundMark x1="56207" y1="31498" x2="59335" y2="32314"/>
                        <a14:backgroundMark x1="54252" y1="33129" x2="49071" y2="38430"/>
                        <a14:backgroundMark x1="52517" y1="54332" x2="56891" y2="74516"/>
                        <a14:backgroundMark x1="51766" y1="50866" x2="52517" y2="54332"/>
                        <a14:backgroundMark x1="49071" y1="38430" x2="51766" y2="50866"/>
                        <a14:backgroundMark x1="56891" y1="74516" x2="57087" y2="74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1030">
            <a:off x="6954693" y="1377271"/>
            <a:ext cx="1838949" cy="1763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239007-E183-4D71-8FCC-8E8A9E4BA8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0995" y="3178205"/>
            <a:ext cx="1857359" cy="123700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44C19CB-A4D6-46D1-AB3A-2CA7CBCC08B7}"/>
              </a:ext>
            </a:extLst>
          </p:cNvPr>
          <p:cNvCxnSpPr/>
          <p:nvPr/>
        </p:nvCxnSpPr>
        <p:spPr>
          <a:xfrm flipH="1">
            <a:off x="7094882" y="2956264"/>
            <a:ext cx="1907075" cy="1633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222453A-E2FE-4187-AF4C-8CAC6E5FD426}"/>
              </a:ext>
            </a:extLst>
          </p:cNvPr>
          <p:cNvCxnSpPr>
            <a:cxnSpLocks/>
          </p:cNvCxnSpPr>
          <p:nvPr/>
        </p:nvCxnSpPr>
        <p:spPr>
          <a:xfrm>
            <a:off x="6829981" y="3027285"/>
            <a:ext cx="2225242" cy="1633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85DB49D-9E19-436E-B10D-527BBC04A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37175" y1="45215" x2="37175" y2="45215"/>
                        <a14:foregroundMark x1="37902" y1="53223" x2="37902" y2="53223"/>
                        <a14:foregroundMark x1="42264" y1="59766" x2="35099" y2="45410"/>
                        <a14:foregroundMark x1="55244" y1="44531" x2="58982" y2="51563"/>
                        <a14:foregroundMark x1="58982" y1="51563" x2="54517" y2="83398"/>
                        <a14:foregroundMark x1="47560" y1="46094" x2="45067" y2="76855"/>
                        <a14:foregroundMark x1="45067" y1="76855" x2="47248" y2="81543"/>
                        <a14:foregroundMark x1="44860" y1="85840" x2="45275" y2="85742"/>
                        <a14:foregroundMark x1="44652" y1="85938" x2="46937" y2="84180"/>
                        <a14:foregroundMark x1="56806" y1="83281" x2="56282" y2="81543"/>
                        <a14:foregroundMark x1="57840" y1="86719" x2="57574" y2="85834"/>
                        <a14:foregroundMark x1="59086" y1="77051" x2="61267" y2="54102"/>
                        <a14:foregroundMark x1="61267" y1="54102" x2="58775" y2="47168"/>
                        <a14:foregroundMark x1="58775" y1="47168" x2="53583" y2="43066"/>
                        <a14:foregroundMark x1="42991" y1="57910" x2="47560" y2="44043"/>
                        <a14:foregroundMark x1="47560" y1="44043" x2="47767" y2="43750"/>
                        <a14:foregroundMark x1="37487" y1="51367" x2="37591" y2="48047"/>
                        <a14:foregroundMark x1="39979" y1="54883" x2="37799" y2="49707"/>
                        <a14:foregroundMark x1="38525" y1="55566" x2="36760" y2="49805"/>
                        <a14:foregroundMark x1="40914" y1="56055" x2="38941" y2="50391"/>
                        <a14:foregroundMark x1="53998" y1="73047" x2="53998" y2="71094"/>
                        <a14:foregroundMark x1="49325" y1="68652" x2="49325" y2="68652"/>
                        <a14:foregroundMark x1="48183" y1="75488" x2="48183" y2="67871"/>
                        <a14:foregroundMark x1="48183" y1="67871" x2="54102" y2="67969"/>
                        <a14:foregroundMark x1="38837" y1="54004" x2="36656" y2="50195"/>
                        <a14:foregroundMark x1="37591" y1="51270" x2="36241" y2="50098"/>
                        <a14:foregroundMark x1="37487" y1="52441" x2="35514" y2="48145"/>
                        <a14:foregroundMark x1="57840" y1="86621" x2="55348" y2="84766"/>
                        <a14:backgroundMark x1="57321" y1="83887" x2="57321" y2="83887"/>
                        <a14:backgroundMark x1="57321" y1="83887" x2="57009" y2="83984"/>
                        <a14:backgroundMark x1="56900" y1="84641" x2="57944" y2="85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647" y="4127488"/>
            <a:ext cx="2657909" cy="28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7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F898756-A080-4265-8D0A-CCE1A9C325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2E65FC-7ED3-411A-80CC-C160B77E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56" y="1661327"/>
            <a:ext cx="7869890" cy="488970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Эпилепсия </a:t>
            </a:r>
            <a:r>
              <a:rPr lang="ru-RU" dirty="0"/>
              <a:t>— это хроническое заболевание головного мозга, для которого характерны повторяющиеся </a:t>
            </a:r>
            <a:r>
              <a:rPr lang="ru-RU" dirty="0" err="1"/>
              <a:t>непровоцированные</a:t>
            </a:r>
            <a:r>
              <a:rPr lang="ru-RU" dirty="0"/>
              <a:t> приступы с различными клиническими проявлениями. Во время эпилептического приступа могут отмечаться различные нарушения двигательных, чувствительных, психических, мыслительных и вегетативных функций. Эти нарушения обусловлены чрезмерными нейрональными разрядами в сером веществе </a:t>
            </a:r>
            <a:r>
              <a:rPr lang="ru-RU" dirty="0" err="1"/>
              <a:t>коры</a:t>
            </a:r>
            <a:r>
              <a:rPr lang="ru-RU" dirty="0"/>
              <a:t>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xmlns="" val="235943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05991-F6FD-4129-928B-9ED96587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Симптомы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4E4F0D1-5397-4B64-9945-7D9E8A6D43C7}"/>
              </a:ext>
            </a:extLst>
          </p:cNvPr>
          <p:cNvSpPr/>
          <p:nvPr/>
        </p:nvSpPr>
        <p:spPr>
          <a:xfrm>
            <a:off x="514904" y="1615736"/>
            <a:ext cx="8096435" cy="12162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каждого эпилептического приступа напрямую зависит от степени развития эпилепсии, лот локализации поражения и распространенности очагов поражения головного мозга.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FEEAF3-96AF-46BD-B5A1-8EC26BFA7F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942" y="3588798"/>
            <a:ext cx="3101137" cy="232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2ECE07-5BB9-442A-982C-DCC51E8326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921" y="3109405"/>
            <a:ext cx="4572000" cy="3108960"/>
          </a:xfrm>
          <a:prstGeom prst="rect">
            <a:avLst/>
          </a:prstGeom>
        </p:spPr>
      </p:pic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xmlns="" id="{EBF4C5B5-4539-4326-A713-077616AB9957}"/>
              </a:ext>
            </a:extLst>
          </p:cNvPr>
          <p:cNvSpPr/>
          <p:nvPr/>
        </p:nvSpPr>
        <p:spPr>
          <a:xfrm rot="10800000">
            <a:off x="4773411" y="4336741"/>
            <a:ext cx="1503099" cy="905523"/>
          </a:xfrm>
          <a:prstGeom prst="strip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4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50969-10DE-4E27-8D8E-C9658156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08"/>
            <a:ext cx="8515349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Признаки эпилептического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припадка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58A2A1-55D2-4703-9DD7-3DCF89336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33816" cy="470834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Внезапная потеря сознания с характерным вскриком перед падением;</a:t>
            </a:r>
          </a:p>
          <a:p>
            <a:r>
              <a:rPr lang="ru-RU" sz="3800" dirty="0"/>
              <a:t>Судороги;</a:t>
            </a:r>
          </a:p>
          <a:p>
            <a:r>
              <a:rPr lang="ru-RU" sz="3800" dirty="0"/>
              <a:t>Пенистые выделения изо рта, часто с примесью крови;</a:t>
            </a:r>
          </a:p>
          <a:p>
            <a:r>
              <a:rPr lang="ru-RU" sz="3800" dirty="0"/>
              <a:t>Широкие, не реагирующие на свет зрачки при обязательном сохранении пульса на сонной артерии;</a:t>
            </a:r>
          </a:p>
          <a:p>
            <a:r>
              <a:rPr lang="ru-RU" sz="3800" dirty="0"/>
              <a:t>Непроизвольное мочеиспускание.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1295D7-61AE-47AF-B01F-1A9A2EE86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5783" y="1667881"/>
            <a:ext cx="3419567" cy="25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74DAF9-67CC-4231-B00F-9F8A7B012BF2}"/>
              </a:ext>
            </a:extLst>
          </p:cNvPr>
          <p:cNvSpPr/>
          <p:nvPr/>
        </p:nvSpPr>
        <p:spPr>
          <a:xfrm>
            <a:off x="4862466" y="4536489"/>
            <a:ext cx="3886200" cy="188206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Запомни! Чем больший страх испытывает человек перед повторением припадка, тем больше вероятность его возникновения.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135D4-5D0E-4CA2-8E6C-37334D75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15" y="768347"/>
            <a:ext cx="6664679" cy="5806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Причины развития эпилепсии.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FA3F48-EC50-49CD-A777-2AF9B7EA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02" y="1686757"/>
            <a:ext cx="7755986" cy="50070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Часто причина развития эпилепсии остается не установленной. Однако среди возможных причин развития заболевания можно назвать следующее:</a:t>
            </a:r>
          </a:p>
          <a:p>
            <a:r>
              <a:rPr lang="ru-RU" dirty="0"/>
              <a:t>1</a:t>
            </a:r>
            <a:r>
              <a:rPr lang="ru-RU" b="1" dirty="0"/>
              <a:t>. Родовая травма </a:t>
            </a:r>
            <a:r>
              <a:rPr lang="ru-RU" dirty="0"/>
              <a:t>(например, кислородное голодание мозга, травма головы, сильное кровотечение); перенесённые незадолго до, во время и сразу после родов инфекционные заболевания.</a:t>
            </a:r>
          </a:p>
          <a:p>
            <a:r>
              <a:rPr lang="ru-RU" dirty="0"/>
              <a:t>2. </a:t>
            </a:r>
            <a:r>
              <a:rPr lang="ru-RU" b="1" dirty="0"/>
              <a:t>Абсцесс головного мозга</a:t>
            </a:r>
            <a:r>
              <a:rPr lang="ru-RU" dirty="0"/>
              <a:t>, воспаление оболочек головного или спинного мозга, наследственные болезни, нарушение обмена веществ (например, низкое содержание сахара в крови или пониженная функция паращитовидной железы) и дегенеративные заболевания.</a:t>
            </a:r>
          </a:p>
          <a:p>
            <a:r>
              <a:rPr lang="ru-RU" dirty="0"/>
              <a:t>3. </a:t>
            </a:r>
            <a:r>
              <a:rPr lang="ru-RU" b="1" dirty="0"/>
              <a:t>Отравление токсинами </a:t>
            </a:r>
            <a:r>
              <a:rPr lang="ru-RU" dirty="0"/>
              <a:t>(ртутью, свинцом или угарным газом).</a:t>
            </a:r>
          </a:p>
          <a:p>
            <a:r>
              <a:rPr lang="ru-RU" dirty="0"/>
              <a:t>	</a:t>
            </a:r>
            <a:r>
              <a:rPr lang="ru-RU" u="sng" dirty="0"/>
              <a:t>Припадки могут возникать при испуге, волнении,   переутомлении, ослаблении организма какой - либо болезнью, а иногда и без всякой внешней причины.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D1DBA9-88D1-4425-B850-2C3863292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451" b="89885" l="10000" r="90000">
                        <a14:foregroundMark x1="55600" y1="12676" x2="55600" y2="12676"/>
                        <a14:foregroundMark x1="55400" y1="9475" x2="55400" y2="9475"/>
                        <a14:foregroundMark x1="53800" y1="8451" x2="53800" y2="8451"/>
                        <a14:foregroundMark x1="53200" y1="83227" x2="53200" y2="83227"/>
                        <a14:foregroundMark x1="47500" y1="75032" x2="47500" y2="75032"/>
                        <a14:foregroundMark x1="46400" y1="75160" x2="46400" y2="75160"/>
                        <a14:foregroundMark x1="46900" y1="74776" x2="47600" y2="74392"/>
                        <a14:foregroundMark x1="53100" y1="74392" x2="47400" y2="74008"/>
                        <a14:foregroundMark x1="47400" y1="74008" x2="47400" y2="74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6685" y="5251500"/>
            <a:ext cx="1688007" cy="13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4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AC541-229D-4FE7-937A-FD6442E6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" y="333702"/>
            <a:ext cx="7886700" cy="669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Припадки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4B604F-9B62-4C46-9442-D650E104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761" y="1580226"/>
            <a:ext cx="4374240" cy="4807258"/>
          </a:xfrm>
        </p:spPr>
        <p:txBody>
          <a:bodyPr>
            <a:normAutofit/>
          </a:bodyPr>
          <a:lstStyle/>
          <a:p>
            <a:r>
              <a:rPr lang="ru-RU" dirty="0"/>
              <a:t>У некоторых людей бывают припадки разных видов. </a:t>
            </a:r>
            <a:r>
              <a:rPr lang="ru-RU" b="1" i="1" dirty="0"/>
              <a:t>Наиболее частые припадки эпилепсии </a:t>
            </a:r>
            <a:r>
              <a:rPr lang="ru-RU" dirty="0"/>
              <a:t>- судорожные припадки (большие и малые). Нередко перед судорожными припадками наступает общее недомогание с головной болью, раздражимостью, дурным настроением. В иных случаях припадок возникает без всяких предшествующих явлений.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6A4257-B8EF-4553-9105-2712412A52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3478" y="1580226"/>
            <a:ext cx="3439971" cy="250271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221A47-A268-4103-A74D-03F2604E9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547" b="96852" l="5100" r="96000">
                        <a14:foregroundMark x1="41600" y1="71814" x2="41600" y2="71814"/>
                        <a14:foregroundMark x1="74400" y1="78261" x2="74400" y2="78261"/>
                        <a14:foregroundMark x1="79300" y1="89055" x2="79300" y2="89055"/>
                        <a14:foregroundMark x1="78700" y1="90705" x2="78700" y2="90705"/>
                        <a14:foregroundMark x1="72100" y1="91004" x2="78500" y2="90705"/>
                        <a14:foregroundMark x1="78500" y1="90705" x2="79000" y2="88156"/>
                        <a14:foregroundMark x1="70300" y1="95952" x2="79300" y2="97151"/>
                        <a14:foregroundMark x1="93100" y1="34483" x2="37600" y2="12144"/>
                        <a14:foregroundMark x1="37600" y1="12144" x2="32300" y2="14843"/>
                        <a14:foregroundMark x1="32300" y1="14843" x2="20400" y2="15292"/>
                        <a14:foregroundMark x1="20400" y1="15292" x2="10100" y2="20390"/>
                        <a14:foregroundMark x1="10100" y1="20390" x2="8600" y2="16942"/>
                        <a14:foregroundMark x1="7300" y1="19490" x2="5100" y2="15592"/>
                        <a14:foregroundMark x1="95700" y1="32684" x2="96000" y2="35682"/>
                        <a14:foregroundMark x1="38300" y1="8096" x2="44200" y2="7946"/>
                        <a14:foregroundMark x1="44200" y1="7946" x2="48100" y2="8846"/>
                        <a14:foregroundMark x1="13900" y1="5547" x2="13900" y2="5547"/>
                        <a14:foregroundMark x1="45700" y1="68516" x2="40800" y2="66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0388">
            <a:off x="5658423" y="4612339"/>
            <a:ext cx="2830079" cy="18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1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5ED454-38B2-4861-B3DD-35DB6EF5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544715"/>
            <a:ext cx="7886700" cy="51046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Часто начинается пронзительным криком или стоном - это воздух выходит из лёгких через голосовые связки. Всё тело охватывает мощная сократительная судорога - руки и ноги сводит, голова и торс изгибаются несколько назад, челюсти сильно сжимаются, часто при этом прикусывается язык, дыхание становится затруднённым или отсутствует, кожа синеет, особенно лицо; глаза заведены кверху или плотно закрыты, зрачки не реагируют на свет, большой палец приведён к ладони. Одновременно с возникновением судорог больной теряет сознание и бьётся в конвульсиях. При этом больной может биться головой и локтями о камень, асфальт, пол, причиняя себе увечья. Во время подёргивания изо рта больного вытекает пена, нередко окрашенная кровью от прикуса языка. Судорожные подёргивания продолжаются 1 - 2 мин.; с их прекращением сознание восстанавливается не сразу. В начале больной ещё ничего не понимает, не реагирует на обращённую к нему речь. Нередко он впадает в глубокий сон.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77357D-4296-47C9-A428-4C699B0C55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137" y="221943"/>
            <a:ext cx="788890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68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DF8C3A1-121E-4384-90C9-2D2CC3DC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Малый припадок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84519-D31A-402D-A224-3EF774C005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Малый припадок протекает так быстро, что больной не успевает упасть, он почти не теряет контроля над собой. Со стороны малый припадок выглядит так: больной либо резко вздрагивает, либо на несколько мгновений замирает.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 малым припадкам относят типичные </a:t>
            </a:r>
            <a:r>
              <a:rPr lang="ru-RU" sz="2400" dirty="0" err="1"/>
              <a:t>абсансы</a:t>
            </a:r>
            <a:r>
              <a:rPr lang="ru-RU" sz="2400" dirty="0"/>
              <a:t>, </a:t>
            </a:r>
            <a:r>
              <a:rPr lang="ru-RU" sz="2400" dirty="0" err="1"/>
              <a:t>пикнолептические</a:t>
            </a:r>
            <a:r>
              <a:rPr lang="ru-RU" sz="2400" dirty="0"/>
              <a:t>, </a:t>
            </a:r>
            <a:r>
              <a:rPr lang="ru-RU" sz="2400" dirty="0" err="1"/>
              <a:t>миоклонические</a:t>
            </a:r>
            <a:r>
              <a:rPr lang="ru-RU" sz="2400" dirty="0"/>
              <a:t> и  акинетические приступы.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9E89F65-551A-4B2F-AA34-C277D6EA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31454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FD0224-D4CC-47FD-977D-C48A0877D5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799" y="1825625"/>
            <a:ext cx="3652950" cy="24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94297B-861E-44E6-9187-2DCE2E0A2876}"/>
              </a:ext>
            </a:extLst>
          </p:cNvPr>
          <p:cNvSpPr/>
          <p:nvPr/>
        </p:nvSpPr>
        <p:spPr>
          <a:xfrm>
            <a:off x="4764984" y="4598633"/>
            <a:ext cx="3790765" cy="14717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Типичные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абсансы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это короткие генерализованные эпилептические приступы с внезапным началом и завершением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299666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8800B-1B1C-4FD2-9957-2354B7CE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Оказание помощи в начале приступа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493792-63A7-4A70-B6D4-60D0E36CD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779361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Первые действия: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 Повернуть больного на бок;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Прижать его плечевой пояс к полу;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Подложить под голову свёрток из одежды или подушку. 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E062826-851E-47DC-B9B4-0F74EFE34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044" y="1825624"/>
            <a:ext cx="3600914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BD18C3-A8EC-4409-9C9E-313C0CB24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17" b="98333" l="10000" r="90000">
                        <a14:foregroundMark x1="16458" y1="4375" x2="16458" y2="4375"/>
                        <a14:foregroundMark x1="88958" y1="96875" x2="88958" y2="96875"/>
                        <a14:foregroundMark x1="85625" y1="97083" x2="85625" y2="97083"/>
                        <a14:foregroundMark x1="88958" y1="94792" x2="88542" y2="60833"/>
                        <a14:foregroundMark x1="88750" y1="56667" x2="87083" y2="12500"/>
                        <a14:foregroundMark x1="87708" y1="10000" x2="78542" y2="3958"/>
                        <a14:foregroundMark x1="78542" y1="3958" x2="18958" y2="2917"/>
                        <a14:foregroundMark x1="18958" y1="2917" x2="12500" y2="5625"/>
                        <a14:foregroundMark x1="13542" y1="93125" x2="13750" y2="53958"/>
                        <a14:foregroundMark x1="13750" y1="53958" x2="16250" y2="42708"/>
                        <a14:foregroundMark x1="16250" y1="42708" x2="11458" y2="11667"/>
                        <a14:foregroundMark x1="13542" y1="51875" x2="14792" y2="22500"/>
                        <a14:foregroundMark x1="11458" y1="55417" x2="11667" y2="35833"/>
                        <a14:foregroundMark x1="15000" y1="97500" x2="27292" y2="96458"/>
                        <a14:foregroundMark x1="27292" y1="96458" x2="50000" y2="98333"/>
                        <a14:foregroundMark x1="50000" y1="98333" x2="82917" y2="9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717" y="3401967"/>
            <a:ext cx="5637319" cy="3315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94ADC6-0C51-4E4C-A1BC-49611ECF48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417" y="1578299"/>
            <a:ext cx="3883489" cy="17375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10983D-163C-455D-BE0A-204ED9642F85}"/>
              </a:ext>
            </a:extLst>
          </p:cNvPr>
          <p:cNvSpPr/>
          <p:nvPr/>
        </p:nvSpPr>
        <p:spPr>
          <a:xfrm>
            <a:off x="628648" y="1572609"/>
            <a:ext cx="3752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Запомни! Широкие, не реагирующие на свет зрачки при сохранённом пульсе на сонной артерии и судорогах во всём теле – достоверные признаки приступа эпилепсии.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86829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Симптомы </vt:lpstr>
      <vt:lpstr>Признаки эпилептического припадка</vt:lpstr>
      <vt:lpstr>Причины развития эпилепсии.</vt:lpstr>
      <vt:lpstr>Припадки</vt:lpstr>
      <vt:lpstr>Слайд 7</vt:lpstr>
      <vt:lpstr>Малый припадок</vt:lpstr>
      <vt:lpstr>Оказание помощи в начале приступа</vt:lpstr>
      <vt:lpstr>Слайд 10</vt:lpstr>
      <vt:lpstr>Первая помощь</vt:lpstr>
      <vt:lpstr>Помощь после окончания приступа</vt:lpstr>
      <vt:lpstr>  ЧЕТЫРЕ ЗАПОВЕДИ КАК УМЕНЬШИТЬ ВЕРОЯТНОСТЬ  ЭПИЛЕПТИЧЕСКОГО ПРИПАДКА </vt:lpstr>
      <vt:lpstr>Слайд 14</vt:lpstr>
    </vt:vector>
  </TitlesOfParts>
  <Company>PJSC "New Engineering Technologies"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ORGMET</cp:lastModifiedBy>
  <cp:revision>164</cp:revision>
  <dcterms:created xsi:type="dcterms:W3CDTF">2016-11-18T14:12:19Z</dcterms:created>
  <dcterms:modified xsi:type="dcterms:W3CDTF">2021-03-19T12:41:24Z</dcterms:modified>
  <cp:version>0906.0100.01</cp:version>
</cp:coreProperties>
</file>