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1" r:id="rId2"/>
  </p:sldMasterIdLst>
  <p:notesMasterIdLst>
    <p:notesMasterId r:id="rId14"/>
  </p:notesMasterIdLst>
  <p:sldIdLst>
    <p:sldId id="287" r:id="rId3"/>
    <p:sldId id="322" r:id="rId4"/>
    <p:sldId id="365" r:id="rId5"/>
    <p:sldId id="366" r:id="rId6"/>
    <p:sldId id="354" r:id="rId7"/>
    <p:sldId id="351" r:id="rId8"/>
    <p:sldId id="301" r:id="rId9"/>
    <p:sldId id="378" r:id="rId10"/>
    <p:sldId id="353" r:id="rId11"/>
    <p:sldId id="368" r:id="rId12"/>
    <p:sldId id="310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86D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32" autoAdjust="0"/>
  </p:normalViewPr>
  <p:slideViewPr>
    <p:cSldViewPr>
      <p:cViewPr varScale="1">
        <p:scale>
          <a:sx n="65" d="100"/>
          <a:sy n="65" d="100"/>
        </p:scale>
        <p:origin x="-13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8A9EA-F8CB-4907-96A9-77EC40043C16}" type="datetimeFigureOut">
              <a:rPr lang="ru-RU" smtClean="0"/>
              <a:pPr/>
              <a:t>13.08.2019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0AA16-3E14-425F-B6B1-408A5605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65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3800E6-98C1-4877-A540-BE553BD8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DFB5-7B77-492B-92F4-8F72F193893A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314826-6216-438B-BFD8-CD18B829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52159D-81A0-47F6-9EF3-13E88B635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CC9F-BF9B-4968-B324-CA7842B3B9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7295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5AC08C-0548-46A7-B9E1-EAF9BC7D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2286-781B-44A3-B194-97CD041EA6B4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090504-ECD7-4B68-93B9-5495531C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1CEC45-F04C-4A17-B7D4-4222D50E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A5CF-2C09-413A-A6C2-F82F3FD88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7449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D20DB8-54A4-4FC3-8468-907D097F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ECC5-6682-4577-A2B0-E6E8804500AE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B7F76EE-0041-4CF7-A79F-B9167725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62CEF9-D858-4E7B-860B-4E0924E4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01CDE-4528-428D-9F21-748174F824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9201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2D482B6-4239-4A30-829A-7C2EB7615F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331" y="6360464"/>
            <a:ext cx="4473575" cy="4302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i="1" dirty="0"/>
              <a:t>ФГБУ Национальный медицинский исследовательский центр профилактической медицины Минздрава РФ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0" y="1"/>
            <a:ext cx="7899441" cy="120015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 algn="ctr">
              <a:buNone/>
              <a:defRPr sz="2800" b="1"/>
            </a:lvl4pPr>
          </a:lstStyle>
          <a:p>
            <a:pPr lvl="3"/>
            <a:endParaRPr lang="ru-RU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19F202E6-69B9-43E8-A163-54D68FE6E62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57200" y="6343649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F31487B5-9408-45A9-A447-E68EAB18C8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1105F6FA-58C5-4B2C-B76E-017E64173D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A1E5-F6F7-446F-AFEE-0DB7CCC2A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B8E75F5-E1EA-418D-B84C-8C2CF4ECF3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8384" y="136525"/>
            <a:ext cx="1014350" cy="10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9649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28C18B-FDC9-4951-A950-FC1B2272D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EA712B0-79F5-49AE-8209-8F5B5EF4B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ABE5BF-FD62-4910-B849-08F7AFB9E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47F96-CBB4-4437-9CF2-768A005BBEFC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3504D6-41B7-46AF-BA46-94B7BA61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BEBBB4-A041-47BB-B575-C34AF1FB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B3A5-B82B-4807-B447-6B35F3FC5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304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7F6A01-BBEF-4022-9E35-3881453D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036A87-8EDD-4032-99F0-94023D5D0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3643AC-C55E-41B7-8AE3-CE5B4173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AC783-6AB2-43A7-A5BF-CE63BD08F724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7DD276-A459-4878-9972-5BAB5C26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9889AD-0726-428A-9B1C-4558AFD1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74C6-66E7-4106-BD38-D56CBB39A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5115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C70369-246A-4D42-949C-BB387FFB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8A3B73D-C8BA-45B8-8DE7-DD41174D6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8AB027A-43F2-40CB-B42A-D7097B44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B357-4193-41A6-BB0C-26D984564869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3C50A2-5C72-4047-B8E8-958BA9AE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A4EB74-49ED-4E2C-AA1D-23ABDD6E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CEFA-8927-4D9B-B7C3-5250F5365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557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882640-A61E-4DF5-B490-FA703F6B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88E0F6-5782-492B-823D-F4B69ABE1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AA0879D-1F43-462B-A106-08351FB02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A2D06559-FC1F-4AF8-9F8C-5F32CE65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7612-E725-4F30-B99A-B40AEDA673AF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CFAB4EAA-0BAF-4DCC-A8FC-F4A4EFCF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117E9839-AA81-477A-BD19-31FE1579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BED5-FEE2-4383-8822-93B7824AF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52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28BB52-0E2D-4428-AEC7-B4F83B66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49EC737-A9B9-482A-A7EA-00441FAA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3A1805B-BEBB-4D18-87ED-4D5E50C60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28F2B3E-E502-43AB-A001-B3FDE968E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197BD65-087F-45C8-B0AB-FB40E7586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F8165479-7D40-4625-9A54-9ADDBF80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595D-B4E6-4461-8F8E-5426FBB9684E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AB2A1F52-3012-4D9E-8215-495008B2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8DCF5215-D4FE-423C-9A2E-F4083D44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4708-6A63-491B-A024-D5050E6F9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814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AF868B-D971-4350-9760-657FDBCC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2512E59F-06E7-40B2-97DA-8D6647E7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4D4EC-1C5E-4B8A-9CF9-8B3643601FD8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7173D3AC-7E4A-49F5-8A64-39DB5B48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68844B54-BD83-43F6-8F3B-2B07CA29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C4EA-7531-4D90-955F-3383883EA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123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7AAB607C-8A1C-48BA-BFDC-3F00BB26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E30A7-ED85-4C3A-9E98-98A5F48025C3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31167D97-7D07-4D73-9239-E01C3A59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311D76A8-402D-4476-9AB9-61A7A15A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450F-A4CD-457C-8217-BFB5C6525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7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6B0691-A4B2-4BDD-AAA9-8D2F922E7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43D6-F57A-49C4-8372-3409807BEBC5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25764B-BD00-4475-8CD2-A8E1CF1C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689BF8-A99C-4270-9F41-23C0344A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C004-59F6-4933-9578-DC4A06BC74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49086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FCC2C3-F05F-46EA-9209-C9A03363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83F221-4787-4DC6-B273-38C287511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9E98EF0-7BC3-46B3-B435-71765A389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E4416D0C-0724-48CE-9EE8-1E5F23557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BF80-0C2C-44DD-A728-9F9410693EBA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8B85F823-CC38-4ECD-A079-545F46A7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82F3AF67-7D79-4861-B60D-2204B17B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45FB-7374-40A1-BB53-328457D66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039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1700C0-A84A-44CA-A63A-33709BAF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15A7D30-E79F-4E5B-B0C8-CB3EDF56E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309B90-1237-43BB-A88E-D648C5F3A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54F07BC8-E848-4823-A920-B31BBEB8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28DF5-BAE1-470A-B11A-B5A32066FDAF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4837139F-04AA-4529-807A-D51897EE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6431F36-195B-4337-870D-D6E15C59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35F4-7D21-4463-AC8F-60699BFD8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5302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6EA31B-7B46-462F-87E4-3EA8FE85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2C4F081-407F-4A9E-A8AC-4FAF27888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0C4D595-21EC-4E3D-AB60-A7C4A51A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46AEE-F8F4-42B6-8848-FCFD4A131082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03B2E3-2897-40AF-82D3-90B5ED57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A345C9-88D7-485A-8861-AA98B09D6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0009-00B0-4268-8306-68CA303B1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449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0D6E027-086F-4DA4-B2A6-7D096BC16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C5AB61F-30B2-45D3-BE29-ED55F62FD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192D02-034B-4C96-8617-586545A2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B980-BB54-4CB1-82AF-279DB70FD584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671697-79C4-4351-8BC2-7E1A642D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F8C2B5-DC66-44F8-A215-76C59D7E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21D8-8564-4326-BB6D-7E55C43C5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7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C97C86-2EB2-4572-A72C-943D0E0E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49C7-1DE5-446B-A408-914694E41F1E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AE12DC-88D1-4297-BD72-168AFF0E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95F072C-9470-430A-8793-149FFD25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A3600-C15D-40C3-9E27-D8E3B87E3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7373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083D977C-263F-4C9B-ADFF-4EAC23CA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0A006-65F7-49CE-B8E7-9302AFE84207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9AD8A446-E1F2-4CEE-BB60-A90D0952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A37B84C-02EE-4FC0-B9EF-C722A0B8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068B-F58A-446E-BED1-06420B4B2D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1570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C5D4FCE2-B922-4725-9E32-E28A04C9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CD97-8FBF-45BE-8E56-744E16111D8B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D5F72B6F-5FF5-4CD3-B628-0B3F9AF8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A1154EE6-58B3-4260-89D7-1F927E185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0C6C-EB6E-42DA-89E4-D5962573DA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1742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3F07E55A-84BE-4C60-BD77-EFFB2920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A972-D131-4953-A66C-316265BAE6A3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2B3B37E3-6A42-4263-8A65-CE60587D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66A9AD98-EC92-4A82-847B-D3D38DA9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66EE-48F4-49AA-A7E8-FA25B8C778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805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BA0F5B60-5A66-41B7-A3E6-5594F839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9B8BF-A2BF-445F-8F68-285691F8F0E1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8D9DD3F9-5915-4A02-BE2B-4C36E4CC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ABD09372-986F-48C8-88F3-7944E96B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D03F6-D313-4147-AE68-95FD9267EF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0121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C1F92CC6-5959-4EE5-824A-02A0511F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06FB7-3411-4D78-8837-54DBB8592438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2B84C8EA-C069-4CFB-AD6F-FD95AD8C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FAAD43E0-45DC-4831-B507-3911D90A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91FD-1844-4EC1-A58B-A75373DF12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8823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FC40EC75-E12B-45C9-8A66-710CAF53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13AA6-1056-46F6-892A-6523365227CF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D030941C-FA8A-463E-BDB7-6A6F24DD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3BD1143E-C0FB-4B00-8AFE-1F6D5400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14BDB-99CD-4A0E-8ED3-9214DDB709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2550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5D927E4C-4B92-4D9E-86B1-FD5BABD419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3132D558-12E2-43E4-87A8-2EF4253881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142080-A9D2-438F-872E-3425CEE99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764695-A562-4004-9402-35C66FB5EB9F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B4D274-D62A-43A6-A325-DB48F8159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CD21CC-0F66-4D5A-97EC-A8F367264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B1AD0F-CD31-464E-9175-908ADD5608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xmlns="" id="{9992246C-98FB-4E53-91A0-140950EA0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>
            <a:extLst>
              <a:ext uri="{FF2B5EF4-FFF2-40B4-BE49-F238E27FC236}">
                <a16:creationId xmlns:a16="http://schemas.microsoft.com/office/drawing/2014/main" xmlns="" id="{AAA09630-E2B2-437E-9109-9EB667933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3591F3-0252-45FC-9199-2BE66CEED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EFADB7-69C6-4180-BBFE-024D879FE41E}" type="datetimeFigureOut">
              <a:rPr lang="ru-RU"/>
              <a:pPr>
                <a:defRPr/>
              </a:pPr>
              <a:t>13.08.2019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6D9F20-484F-4F90-9089-24EE13591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83944F-6CF2-459A-BF92-157EE8408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448370-A599-4F1A-9827-72C2B0C05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>
            <a:extLst>
              <a:ext uri="{FF2B5EF4-FFF2-40B4-BE49-F238E27FC236}">
                <a16:creationId xmlns:a16="http://schemas.microsoft.com/office/drawing/2014/main" xmlns="" id="{DFD0BC34-E34B-4F6C-8373-14279410C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indent="11113" eaLnBrk="1" hangingPunct="1">
              <a:spcAft>
                <a:spcPts val="1800"/>
              </a:spcAft>
              <a:buNone/>
            </a:pPr>
            <a:r>
              <a:rPr lang="ru-RU" altLang="ru-RU" sz="2400" dirty="0">
                <a:solidFill>
                  <a:srgbClr val="586D2D"/>
                </a:solidFill>
              </a:rPr>
              <a:t>Хронические неинфекционные заболевания (ХНИЗ) </a:t>
            </a:r>
            <a:r>
              <a:rPr lang="ru-RU" altLang="ru-RU" sz="2400" dirty="0"/>
              <a:t>являющиеся основной причиной инвалидности и преждевременной смертности населения Российской Федерации</a:t>
            </a:r>
            <a:r>
              <a:rPr lang="ru-RU" altLang="ru-RU" sz="2400" i="1" dirty="0"/>
              <a:t>, </a:t>
            </a:r>
            <a:r>
              <a:rPr lang="ru-RU" altLang="ru-RU" sz="2400" i="1" dirty="0">
                <a:solidFill>
                  <a:srgbClr val="586D2D"/>
                </a:solidFill>
              </a:rPr>
              <a:t>факторы риска их развития</a:t>
            </a:r>
            <a:r>
              <a:rPr lang="ru-RU" altLang="ru-RU" sz="2400" i="1" dirty="0"/>
              <a:t>, а также </a:t>
            </a:r>
            <a:r>
              <a:rPr lang="ru-RU" altLang="ru-RU" sz="2400" i="1" dirty="0">
                <a:solidFill>
                  <a:schemeClr val="accent6">
                    <a:lumMod val="75000"/>
                  </a:schemeClr>
                </a:solidFill>
              </a:rPr>
              <a:t>риск потребления наркотических средств и психотропных веществ без назначения врача</a:t>
            </a:r>
          </a:p>
          <a:p>
            <a:pPr indent="11113" eaLnBrk="1" hangingPunct="1">
              <a:spcAft>
                <a:spcPts val="1800"/>
              </a:spcAft>
              <a:buNone/>
            </a:pPr>
            <a:r>
              <a:rPr lang="ru-RU" altLang="ru-RU" sz="2400" b="1" dirty="0">
                <a:solidFill>
                  <a:srgbClr val="586D2D"/>
                </a:solidFill>
              </a:rPr>
              <a:t>ХНИЗ являющиеся объектом скрининга:</a:t>
            </a:r>
            <a:endParaRPr lang="ru-RU" altLang="ru-RU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982663" indent="365125" eaLnBrk="1" hangingPunct="1"/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</a:rPr>
              <a:t>болезни системы кровообращения </a:t>
            </a:r>
          </a:p>
          <a:p>
            <a:pPr marL="982663" indent="365125" eaLnBrk="1" hangingPunct="1"/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</a:rPr>
              <a:t>злокачественные новообразования </a:t>
            </a:r>
          </a:p>
          <a:p>
            <a:pPr marL="982663" indent="365125" eaLnBrk="1" hangingPunct="1"/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</a:rPr>
              <a:t>сахарный диабет 2-го типа</a:t>
            </a:r>
          </a:p>
          <a:p>
            <a:pPr marL="982663" indent="365125" eaLnBrk="1" hangingPunct="1"/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</a:rPr>
              <a:t>хронические болезни органов дыхания</a:t>
            </a:r>
            <a:endParaRPr lang="ru-RU" altLang="ru-RU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400" dirty="0"/>
          </a:p>
        </p:txBody>
      </p:sp>
      <p:sp>
        <p:nvSpPr>
          <p:cNvPr id="19459" name="Текст 2">
            <a:extLst>
              <a:ext uri="{FF2B5EF4-FFF2-40B4-BE49-F238E27FC236}">
                <a16:creationId xmlns:a16="http://schemas.microsoft.com/office/drawing/2014/main" xmlns="" id="{B5F193ED-03FF-484F-95B2-FAE037FC92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586D2D"/>
                </a:solidFill>
              </a:rPr>
              <a:t>Предмет скрининга</a:t>
            </a:r>
          </a:p>
        </p:txBody>
      </p:sp>
    </p:spTree>
    <p:extLst>
      <p:ext uri="{BB962C8B-B14F-4D97-AF65-F5344CB8AC3E}">
        <p14:creationId xmlns:p14="http://schemas.microsoft.com/office/powerpoint/2010/main" xmlns="" val="41524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8453" y="1750424"/>
            <a:ext cx="7865723" cy="301316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15983" y="1750425"/>
            <a:ext cx="8196943" cy="102761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33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ъект 1">
            <a:extLst>
              <a:ext uri="{FF2B5EF4-FFF2-40B4-BE49-F238E27FC236}">
                <a16:creationId xmlns:a16="http://schemas.microsoft.com/office/drawing/2014/main" xmlns="" id="{897F695A-F810-4DB0-8023-B86DE72D2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412776"/>
            <a:ext cx="8362950" cy="496840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200" dirty="0">
                <a:solidFill>
                  <a:srgbClr val="586D2D"/>
                </a:solidFill>
              </a:rPr>
              <a:t>При выявлении в процессе диспансеризации медицинских показаний к проведению осмотров врачами-специалистами, исследований и мероприятий, не входящих в объем диспансеризации в соответствии с Порядком, они назначаются и выполняются с учетом положений порядков оказания медицинской помощи по профилю выявленного или предполагаемого заболевания (состояния) и стандартов медицинской помощи, утвержденных в соответствии с частью 2 статьи 37 Федерального закона N 323-ФЗ "Об основах охраны здоровья граждан в Российской Федерации", а также клинических рекомендаций (протоколов лечения) по вопросам оказания медицинской помощи, разработанных и утвержденных в соответствии с частью 2 статьи 76 Федерального закона N 323-ФЗ "Об основах охраны здоровья граждан в Российской Федерации".</a:t>
            </a: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8E4C88B0-5869-4819-8241-68930F1A5A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586D2D"/>
                </a:solidFill>
              </a:rPr>
              <a:t>Дополнительное обследование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4EF1FA2-9FF4-46B9-A82C-2B8E75EF5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8974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Взрослое население (в возрасте от 18 лет и старше)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находящегося на медицинском обслуживании в медицинской организации где получает первичную медико-санитарную помощь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rgbClr val="586D2D"/>
                </a:solidFill>
              </a:rPr>
              <a:t>работающие граждане;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rgbClr val="586D2D"/>
                </a:solidFill>
              </a:rPr>
              <a:t>неработающие граждане;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rgbClr val="586D2D"/>
                </a:solidFill>
              </a:rPr>
              <a:t>обучающиеся в образовательных организациях по очной форме.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Порядок не применяется в случаях, когда законодательными и иными нормативными правовыми актами Российской Федерации установлен иной порядок проведения диспансеризации отдельных категорий граждан.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4789255-2421-4E98-8232-D77083E72B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586D2D"/>
                </a:solidFill>
              </a:rPr>
              <a:t>Целевые группы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3" y="335403"/>
            <a:ext cx="7344816" cy="31091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501008"/>
            <a:ext cx="7344816" cy="28724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84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212651"/>
            <a:ext cx="8496944" cy="1854312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39552" y="2186529"/>
            <a:ext cx="7416824" cy="41733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96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55B4B8E-C3FA-4DDA-B490-36C6B7CCE4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586D2D"/>
                </a:solidFill>
              </a:rPr>
              <a:t>Организация профилактического медицинского осмотра и диспансеризации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8D1E83-D076-4672-A6B6-6C5B30F29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200150"/>
            <a:ext cx="8496944" cy="508860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Органы исполнительной власти субъектов Российской Федерации в сфере охраны здоровья размещают на своих официальных сайтах в сети «Интернет» информацию о медицинских организациях, на базе которых граждане могут пройти профилактические медицинские осмотры и диспансеризацию.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Орган исполнительной власти субъекта Российской Федерации в сфере охраны здоровья организует прохождение гражданами профилактических медицинских осмотров, диспансеризации, в том числе в вечерние часы и субботу, а также предоставляет гражданам возможность дистанционной записи на медицинские обследования.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Для проведения, консультаций, исследований и иных медицинских вмешательств в рамках профилактических медицинских осмотров и диспансеризации, могут привлекаться медицинские работники МО, оказывающих специализированную медицинскую помощь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586D2D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586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0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1">
            <a:extLst>
              <a:ext uri="{FF2B5EF4-FFF2-40B4-BE49-F238E27FC236}">
                <a16:creationId xmlns:a16="http://schemas.microsoft.com/office/drawing/2014/main" xmlns="" id="{930CC215-EF08-4185-B579-029EA5F1D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0150"/>
            <a:ext cx="8569325" cy="518117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ru-RU" altLang="ru-RU" sz="22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Включает </a:t>
            </a:r>
            <a:r>
              <a:rPr lang="ru-RU" altLang="ru-RU" sz="2200" b="1" dirty="0">
                <a:solidFill>
                  <a:srgbClr val="586D2D"/>
                </a:solidFill>
                <a:cs typeface="Times New Roman" panose="02020603050405020304" pitchFamily="18" charset="0"/>
              </a:rPr>
              <a:t>в себя: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анкетирование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в возрасте 18 лет и старше 1 раз в год</a:t>
            </a:r>
            <a:endParaRPr lang="ru-RU" altLang="ru-RU" sz="1400" b="1" dirty="0">
              <a:solidFill>
                <a:srgbClr val="586D2D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расчет на основании антропометрии - индекса массы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тела, окружность талии в возрасте 18 лет и старше 1 раз в год</a:t>
            </a:r>
            <a:endParaRPr lang="ru-RU" altLang="ru-RU" sz="1400" b="1" dirty="0">
              <a:solidFill>
                <a:srgbClr val="586D2D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измерение артериального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давления в возрасте 18 лет и старше 1 раз в год</a:t>
            </a:r>
            <a:endParaRPr lang="ru-RU" altLang="ru-RU" sz="1400" b="1" dirty="0">
              <a:solidFill>
                <a:srgbClr val="586D2D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определение уровня общего холестерина в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крови в возрасте 18 лет и старше 1 раз в год</a:t>
            </a:r>
            <a:endParaRPr lang="ru-RU" altLang="ru-RU" sz="1400" b="1" dirty="0">
              <a:solidFill>
                <a:srgbClr val="586D2D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исследование уровня глюкозы в крови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в возрасте 18 лет и старше 1 раз в год</a:t>
            </a:r>
            <a:endParaRPr lang="ru-RU" altLang="ru-RU" sz="1400" b="1" dirty="0">
              <a:solidFill>
                <a:srgbClr val="586D2D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определение относительного </a:t>
            </a:r>
            <a:r>
              <a:rPr lang="ru-RU" altLang="ru-RU" sz="1400" b="1" dirty="0" err="1" smtClean="0">
                <a:solidFill>
                  <a:srgbClr val="586D2D"/>
                </a:solidFill>
                <a:cs typeface="Times New Roman" panose="02020603050405020304" pitchFamily="18" charset="0"/>
              </a:rPr>
              <a:t>сердечно-сосудистого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риска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 в возрасте от 18 до 39 лет 1 раз в год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определение абсолютного </a:t>
            </a:r>
            <a:r>
              <a:rPr lang="ru-RU" altLang="ru-RU" sz="1400" b="1" dirty="0" err="1" smtClean="0">
                <a:solidFill>
                  <a:srgbClr val="586D2D"/>
                </a:solidFill>
                <a:cs typeface="Times New Roman" panose="02020603050405020304" pitchFamily="18" charset="0"/>
              </a:rPr>
              <a:t>сердечно-сосудистого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 риска  в возрасте от 40 до 64 лет 1 раз в год</a:t>
            </a:r>
            <a:endParaRPr lang="ru-RU" altLang="ru-RU" sz="1400" b="1" dirty="0">
              <a:solidFill>
                <a:srgbClr val="586D2D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флюорографию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легких или рентгенографию легких в возрасте 18 лет и старше </a:t>
            </a: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1 раз в 2 года 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ЭКГ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в покое при </a:t>
            </a: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первом прохождении профилактического осмотра, далее в возрасте 35 лет и старше 1 раз в год;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измерение внутриглазного давления при первом прохождении профилактического осмотра, далее в возрасте 40 лет и старше 1 раз в год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осмотр фельдшером (акушеркой) или врачом акушером-гинекологом женщин в возрасте от 18 до 39  1 раз в год</a:t>
            </a:r>
            <a:r>
              <a:rPr lang="en-US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;</a:t>
            </a:r>
            <a:endParaRPr lang="ru-RU" altLang="ru-RU" sz="1400" b="1" dirty="0">
              <a:solidFill>
                <a:srgbClr val="586D2D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прием (осмотр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) по результатам профилактического медицинского осмотра, </a:t>
            </a: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в том числе осмотр на выявление визуальных и иных локализаций онкологических заболеваний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, включающий осмотр кожных покровов, слизистых губ и ротовой полости, пальпацию щитовидной железы, лимфатических узлов, фельдшером фельдшерского здравпункта или ФАП, врачом-терапевтом или врачом </a:t>
            </a: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по медицинской профилактике отделения (кабинета) медицинской профилактики или центра </a:t>
            </a:r>
            <a:r>
              <a:rPr lang="ru-RU" altLang="ru-RU" sz="1400" b="1" dirty="0" smtClean="0">
                <a:solidFill>
                  <a:srgbClr val="586D2D"/>
                </a:solidFill>
                <a:cs typeface="Times New Roman" panose="02020603050405020304" pitchFamily="18" charset="0"/>
              </a:rPr>
              <a:t>здоровья</a:t>
            </a:r>
            <a:endParaRPr lang="ru-RU" altLang="ru-RU" sz="1400" b="1" dirty="0">
              <a:solidFill>
                <a:srgbClr val="586D2D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EA06176-5D81-490F-B517-431CD17EF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2427" y="14108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586D2D"/>
                </a:solidFill>
              </a:rPr>
              <a:t>Профилактический медицинский осмотр</a:t>
            </a:r>
          </a:p>
        </p:txBody>
      </p:sp>
    </p:spTree>
    <p:extLst>
      <p:ext uri="{BB962C8B-B14F-4D97-AF65-F5344CB8AC3E}">
        <p14:creationId xmlns:p14="http://schemas.microsoft.com/office/powerpoint/2010/main" xmlns="" val="33689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897134-B851-4CCA-AD2B-459EBF92E4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000" b="1" spc="-50" dirty="0" smtClean="0">
                <a:solidFill>
                  <a:srgbClr val="586D2D"/>
                </a:solidFill>
              </a:rPr>
              <a:t>Профилактический медицинский осмотр и 1 этап диспансеризации считаются завершенными в случае выполнения в течение календарного года не менее 85% от их объема</a:t>
            </a:r>
            <a:endParaRPr lang="ru-RU" altLang="ru-RU" sz="3000" b="1" spc="-50" dirty="0">
              <a:solidFill>
                <a:srgbClr val="586D2D"/>
              </a:solidFill>
            </a:endParaRPr>
          </a:p>
        </p:txBody>
      </p:sp>
      <p:sp>
        <p:nvSpPr>
          <p:cNvPr id="10" name="Содержимое 9">
            <a:extLst>
              <a:ext uri="{FF2B5EF4-FFF2-40B4-BE49-F238E27FC236}">
                <a16:creationId xmlns:a16="http://schemas.microsoft.com/office/drawing/2014/main" xmlns="" id="{4F5FE1B9-137F-4048-AA55-1C80ABD5E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2" y="1412776"/>
            <a:ext cx="8715375" cy="460851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586D2D"/>
                </a:solidFill>
              </a:rPr>
              <a:t>Обязательным является</a:t>
            </a:r>
            <a:r>
              <a:rPr lang="en-US" sz="2800" b="1" dirty="0" smtClean="0">
                <a:solidFill>
                  <a:srgbClr val="586D2D"/>
                </a:solidFill>
              </a:rPr>
              <a:t>:</a:t>
            </a:r>
            <a:endParaRPr lang="ru-RU" sz="2800" b="1" dirty="0" smtClean="0">
              <a:solidFill>
                <a:srgbClr val="586D2D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586D2D"/>
                </a:solidFill>
              </a:rPr>
              <a:t>Анкетирование</a:t>
            </a:r>
            <a:endParaRPr lang="en-US" sz="2800" dirty="0" smtClean="0">
              <a:solidFill>
                <a:srgbClr val="586D2D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586D2D"/>
                </a:solidFill>
              </a:rPr>
              <a:t>Прием (осмотр) врачом </a:t>
            </a:r>
            <a:endParaRPr lang="ru-RU" sz="2800" dirty="0">
              <a:solidFill>
                <a:srgbClr val="586D2D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586D2D"/>
                </a:solidFill>
              </a:rPr>
              <a:t>Маммография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586D2D"/>
                </a:solidFill>
              </a:rPr>
              <a:t>Исследование кала на скрытую кровь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586D2D"/>
                </a:solidFill>
              </a:rPr>
              <a:t>Осмотр фельдшером (акушеркой) или врачом </a:t>
            </a:r>
            <a:r>
              <a:rPr lang="ru-RU" sz="2800" dirty="0" smtClean="0">
                <a:solidFill>
                  <a:srgbClr val="586D2D"/>
                </a:solidFill>
              </a:rPr>
              <a:t>акушером-гинекологом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586D2D"/>
                </a:solidFill>
              </a:rPr>
              <a:t>Взятие мазка с шейки матки, цитологическое исследование мазка с шейки матки</a:t>
            </a:r>
            <a:endParaRPr lang="ru-RU" sz="2800" dirty="0">
              <a:solidFill>
                <a:srgbClr val="586D2D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586D2D"/>
                </a:solidFill>
              </a:rPr>
              <a:t>Определение </a:t>
            </a:r>
            <a:r>
              <a:rPr lang="ru-RU" sz="2800" dirty="0" err="1" smtClean="0">
                <a:solidFill>
                  <a:srgbClr val="586D2D"/>
                </a:solidFill>
              </a:rPr>
              <a:t>простат-специфического</a:t>
            </a:r>
            <a:r>
              <a:rPr lang="ru-RU" sz="2800" dirty="0" smtClean="0">
                <a:solidFill>
                  <a:srgbClr val="586D2D"/>
                </a:solidFill>
              </a:rPr>
              <a:t> антигена</a:t>
            </a:r>
            <a:r>
              <a:rPr lang="en-US" sz="2800" dirty="0" smtClean="0">
                <a:solidFill>
                  <a:srgbClr val="586D2D"/>
                </a:solidFill>
              </a:rPr>
              <a:t> </a:t>
            </a:r>
            <a:r>
              <a:rPr lang="ru-RU" sz="2800" dirty="0">
                <a:solidFill>
                  <a:srgbClr val="586D2D"/>
                </a:solidFill>
              </a:rPr>
              <a:t>в крови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577EC0-1E8C-439B-8423-C814EABC9A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586D2D"/>
                </a:solidFill>
              </a:rPr>
              <a:t>Проведение индивидуального или группового углубленного профилактического консультирования в КМП/ОМП на 2 этапе Д</a:t>
            </a:r>
            <a:endParaRPr lang="ru-RU" altLang="ru-RU" b="1" dirty="0">
              <a:solidFill>
                <a:srgbClr val="586D2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006805" cy="487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043608" y="1628800"/>
            <a:ext cx="777686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1988840"/>
            <a:ext cx="897287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496" y="2348880"/>
            <a:ext cx="89289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2636912"/>
            <a:ext cx="241176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88224" y="2924944"/>
            <a:ext cx="241176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3284984"/>
            <a:ext cx="291581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75856" y="3933056"/>
            <a:ext cx="331236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43808" y="4581128"/>
            <a:ext cx="604867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7504" y="4941168"/>
            <a:ext cx="496855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72200" y="4869160"/>
            <a:ext cx="144016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707904" y="5229200"/>
            <a:ext cx="43204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823520" y="5589240"/>
            <a:ext cx="43204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0B4BB23D-3907-403A-B632-168E209EE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00152"/>
            <a:ext cx="8712968" cy="492601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врач-терапевт участковый, врач-терапевт цехового врачебного участка, врач общей практики (семейный врач)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586D2D"/>
                </a:solidFill>
              </a:rPr>
              <a:t>Осуществляет прием (осмотр) по итогам первого и второго этапов </a:t>
            </a:r>
            <a:r>
              <a:rPr lang="ru-RU" sz="2400" dirty="0" smtClean="0">
                <a:solidFill>
                  <a:srgbClr val="586D2D"/>
                </a:solidFill>
              </a:rPr>
              <a:t>диспансеризации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586D2D"/>
                </a:solidFill>
              </a:rPr>
              <a:t>а также по итогам </a:t>
            </a:r>
            <a:r>
              <a:rPr lang="ru-RU" sz="2400" dirty="0">
                <a:solidFill>
                  <a:srgbClr val="586D2D"/>
                </a:solidFill>
              </a:rPr>
              <a:t>профилактического медицинского осмотра граждан, находящихся под диспансерным наблюдением (с III группой здоровья</a:t>
            </a:r>
            <a:r>
              <a:rPr lang="ru-RU" sz="2400" dirty="0" smtClean="0">
                <a:solidFill>
                  <a:srgbClr val="586D2D"/>
                </a:solidFill>
              </a:rPr>
              <a:t>)</a:t>
            </a:r>
            <a:endParaRPr lang="ru-RU" sz="2400" dirty="0">
              <a:solidFill>
                <a:srgbClr val="586D2D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586D2D"/>
                </a:solidFill>
              </a:rPr>
              <a:t>а также граждан, по результатам профилактического медицинского осмотра у которых при анкетировании, осмотре и обследовании выявляются жалобы на здоровье и (или) патологические изменения исследуемых показателей, которых ранее не было или их степень выраженности (отклонение от нормы) увеличилась.</a:t>
            </a:r>
          </a:p>
          <a:p>
            <a:pPr marL="0" indent="0">
              <a:buNone/>
            </a:pPr>
            <a:endParaRPr lang="ru-RU" sz="2000" dirty="0">
              <a:solidFill>
                <a:srgbClr val="586D2D"/>
              </a:solidFill>
            </a:endParaRPr>
          </a:p>
          <a:p>
            <a:pPr marL="0" indent="0">
              <a:buNone/>
            </a:pPr>
            <a:endParaRPr lang="ru-RU" sz="2400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CEA37D2-94CF-4001-BF4A-7BB854A9BE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ru-RU" b="1" dirty="0">
                <a:solidFill>
                  <a:srgbClr val="586D2D"/>
                </a:solidFill>
              </a:rPr>
              <a:t>Прием (осмотр) врачом-терапевтом </a:t>
            </a:r>
          </a:p>
        </p:txBody>
      </p:sp>
    </p:spTree>
    <p:extLst>
      <p:ext uri="{BB962C8B-B14F-4D97-AF65-F5344CB8AC3E}">
        <p14:creationId xmlns:p14="http://schemas.microsoft.com/office/powerpoint/2010/main" xmlns="" val="39071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688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Обоснование и основные нормативные положения диспансеризации определенных групп взрослого населения</dc:title>
  <dc:creator>vegorov</dc:creator>
  <cp:lastModifiedBy>Документы</cp:lastModifiedBy>
  <cp:revision>198</cp:revision>
  <dcterms:created xsi:type="dcterms:W3CDTF">2016-05-11T12:43:03Z</dcterms:created>
  <dcterms:modified xsi:type="dcterms:W3CDTF">2019-08-13T09:57:59Z</dcterms:modified>
</cp:coreProperties>
</file>